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58" r:id="rId4"/>
    <p:sldId id="260" r:id="rId5"/>
    <p:sldId id="261" r:id="rId6"/>
    <p:sldId id="264" r:id="rId7"/>
    <p:sldId id="267" r:id="rId8"/>
    <p:sldId id="27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082B-DDE7-FBF0-8309-70AB5A89BD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7D4240A-7589-DB9F-6776-78439A8F34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A0D199-28D8-82A2-86C2-F032486AD84C}"/>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5" name="Footer Placeholder 4">
            <a:extLst>
              <a:ext uri="{FF2B5EF4-FFF2-40B4-BE49-F238E27FC236}">
                <a16:creationId xmlns:a16="http://schemas.microsoft.com/office/drawing/2014/main" id="{97D3D7B2-A3E8-B6AB-A920-DE6A08187F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338B55-B1C7-6277-CDD2-00CBB762135E}"/>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211125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2EA8-C777-F0B3-791E-B14BD26D04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771895-E218-D676-C133-6074B0C03B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13D257-3B59-C709-89E3-B2ABA2C11A09}"/>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5" name="Footer Placeholder 4">
            <a:extLst>
              <a:ext uri="{FF2B5EF4-FFF2-40B4-BE49-F238E27FC236}">
                <a16:creationId xmlns:a16="http://schemas.microsoft.com/office/drawing/2014/main" id="{421B31A4-DD83-0F0A-DD10-D09B99014B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5FD9A2-C781-295F-53C6-A21863991C80}"/>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351634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EA851C-2CCE-5E50-8331-4B7B2F6ADD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244E99-73C3-BC87-28B8-2DA6FD7003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8A98DC-8097-A1C5-060F-EF6B93F0436D}"/>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5" name="Footer Placeholder 4">
            <a:extLst>
              <a:ext uri="{FF2B5EF4-FFF2-40B4-BE49-F238E27FC236}">
                <a16:creationId xmlns:a16="http://schemas.microsoft.com/office/drawing/2014/main" id="{ECF23689-6C21-C73B-67F1-D7D6AD1B36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00A75F-1A3D-FDBB-B6FE-43A9E16EF34C}"/>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722172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27BF6-7899-D408-24AC-803981C296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2B0177-93E8-C8D9-3F44-3BF32FE98E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86A3F-8DCE-6924-0DE5-12DBDDFFF795}"/>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5" name="Footer Placeholder 4">
            <a:extLst>
              <a:ext uri="{FF2B5EF4-FFF2-40B4-BE49-F238E27FC236}">
                <a16:creationId xmlns:a16="http://schemas.microsoft.com/office/drawing/2014/main" id="{49E27EA0-69B1-9269-2F42-7875676A2A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4629C0-D6D2-6506-2CDB-F929F1A431A7}"/>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3316981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77A85-489A-5A2F-BC4C-D84EBC00BF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92B7D5-3196-075E-9540-BC98BB1ED7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C13BA3-10E9-4162-0849-542EDA9FD9C9}"/>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5" name="Footer Placeholder 4">
            <a:extLst>
              <a:ext uri="{FF2B5EF4-FFF2-40B4-BE49-F238E27FC236}">
                <a16:creationId xmlns:a16="http://schemas.microsoft.com/office/drawing/2014/main" id="{1999ACCF-1EB6-DDA4-E487-FDCCAE6FE1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784439-3B61-5495-F204-985CC7B98CFF}"/>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32386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1C347-A608-4865-8A2F-6FB6ABA074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E59AEF-C582-BFF3-90CC-0E4360EB85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DBB770-5876-88E2-32C1-0A166CE7FE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1B8CBA-F8AD-DA44-1463-28C6202148EA}"/>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6" name="Footer Placeholder 5">
            <a:extLst>
              <a:ext uri="{FF2B5EF4-FFF2-40B4-BE49-F238E27FC236}">
                <a16:creationId xmlns:a16="http://schemas.microsoft.com/office/drawing/2014/main" id="{0908204A-5FCD-17A6-56A2-B1D0CFA93E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8F8454-165B-96D6-2B3C-8151166C836B}"/>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3598443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78158-2A78-71CB-E8EF-E7C1695280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83BA7B-ED63-52B5-59CC-73824BEFF8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523BF7-5EE5-49CB-E5E9-FC015F035D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BFDA0E-5EB7-5393-402F-50AF95F7DE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595C73-7BC1-81C8-E9A0-EA626C31C1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1297C0-2C91-2970-9A7C-B90581D298B8}"/>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8" name="Footer Placeholder 7">
            <a:extLst>
              <a:ext uri="{FF2B5EF4-FFF2-40B4-BE49-F238E27FC236}">
                <a16:creationId xmlns:a16="http://schemas.microsoft.com/office/drawing/2014/main" id="{4893E9B0-340E-FD36-9CB9-C527A03F05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6AE7C5-2503-6CB7-D7D9-E66071C727D3}"/>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523886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FD003-A116-44F9-197C-F337F6B6A0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1FCA29-9526-AB1D-7A13-349CA431B31D}"/>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4" name="Footer Placeholder 3">
            <a:extLst>
              <a:ext uri="{FF2B5EF4-FFF2-40B4-BE49-F238E27FC236}">
                <a16:creationId xmlns:a16="http://schemas.microsoft.com/office/drawing/2014/main" id="{90698EAD-5818-486D-292D-70C827E8C7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34A254-2111-14C4-8869-62C1DAE922A9}"/>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308914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A6BDF9-B18E-EE5C-A1B9-B4BADBADDE7A}"/>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3" name="Footer Placeholder 2">
            <a:extLst>
              <a:ext uri="{FF2B5EF4-FFF2-40B4-BE49-F238E27FC236}">
                <a16:creationId xmlns:a16="http://schemas.microsoft.com/office/drawing/2014/main" id="{6EE8AE60-BA54-1B14-6986-BEF5C21F86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428E08-78F9-5413-32F4-B3754AF0C361}"/>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4135690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6ECD5-FD76-1E23-A10F-7B34511D75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8C614A-7060-26D5-9939-6950832B2A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C8E000-3938-F642-D839-22DA799668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6138E1-5FBA-56F8-3768-2DE97AE64A24}"/>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6" name="Footer Placeholder 5">
            <a:extLst>
              <a:ext uri="{FF2B5EF4-FFF2-40B4-BE49-F238E27FC236}">
                <a16:creationId xmlns:a16="http://schemas.microsoft.com/office/drawing/2014/main" id="{5F71DD81-414E-9C50-2E13-7EE2DDB1EF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EF7AED-3B49-3DC3-0A53-D5FA9308F555}"/>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253866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2E697-87AF-637F-5021-3B5E6F6EDA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2CB8F4-EFB4-A968-A80E-2CE9CDEF05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690F28-9D92-C55C-AEB6-BAE2D064DC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3AC374-B5D7-F467-27D1-A8900CC79B37}"/>
              </a:ext>
            </a:extLst>
          </p:cNvPr>
          <p:cNvSpPr>
            <a:spLocks noGrp="1"/>
          </p:cNvSpPr>
          <p:nvPr>
            <p:ph type="dt" sz="half" idx="10"/>
          </p:nvPr>
        </p:nvSpPr>
        <p:spPr/>
        <p:txBody>
          <a:bodyPr/>
          <a:lstStyle/>
          <a:p>
            <a:fld id="{C1BAB01E-7DD4-4B8A-A671-DFD13A398607}" type="datetimeFigureOut">
              <a:rPr lang="en-US" smtClean="0"/>
              <a:t>5/25/2024</a:t>
            </a:fld>
            <a:endParaRPr lang="en-US"/>
          </a:p>
        </p:txBody>
      </p:sp>
      <p:sp>
        <p:nvSpPr>
          <p:cNvPr id="6" name="Footer Placeholder 5">
            <a:extLst>
              <a:ext uri="{FF2B5EF4-FFF2-40B4-BE49-F238E27FC236}">
                <a16:creationId xmlns:a16="http://schemas.microsoft.com/office/drawing/2014/main" id="{53D6C232-03E5-BB2E-FEED-A5C686A8C8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928ACA-0EE0-5AE4-A858-1F150EF9C7C8}"/>
              </a:ext>
            </a:extLst>
          </p:cNvPr>
          <p:cNvSpPr>
            <a:spLocks noGrp="1"/>
          </p:cNvSpPr>
          <p:nvPr>
            <p:ph type="sldNum" sz="quarter" idx="12"/>
          </p:nvPr>
        </p:nvSpPr>
        <p:spPr/>
        <p:txBody>
          <a:bodyPr/>
          <a:lstStyle/>
          <a:p>
            <a:fld id="{5B4124C3-DB7B-4966-9855-D113228C459C}" type="slidenum">
              <a:rPr lang="en-US" smtClean="0"/>
              <a:t>‹#›</a:t>
            </a:fld>
            <a:endParaRPr lang="en-US"/>
          </a:p>
        </p:txBody>
      </p:sp>
    </p:spTree>
    <p:extLst>
      <p:ext uri="{BB962C8B-B14F-4D97-AF65-F5344CB8AC3E}">
        <p14:creationId xmlns:p14="http://schemas.microsoft.com/office/powerpoint/2010/main" val="30103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0DCF1D-7F6F-078A-A9AB-BF570F9FEC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1939EF-F0C1-2BBD-D762-A2C528496E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19BB5-0B64-BA82-71F5-91B4575BFC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AB01E-7DD4-4B8A-A671-DFD13A398607}" type="datetimeFigureOut">
              <a:rPr lang="en-US" smtClean="0"/>
              <a:t>5/25/2024</a:t>
            </a:fld>
            <a:endParaRPr lang="en-US"/>
          </a:p>
        </p:txBody>
      </p:sp>
      <p:sp>
        <p:nvSpPr>
          <p:cNvPr id="5" name="Footer Placeholder 4">
            <a:extLst>
              <a:ext uri="{FF2B5EF4-FFF2-40B4-BE49-F238E27FC236}">
                <a16:creationId xmlns:a16="http://schemas.microsoft.com/office/drawing/2014/main" id="{BD5DAAC2-66F6-704C-B476-4EF600153F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010048F-1583-22D4-BC6E-92122BBCDC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4124C3-DB7B-4966-9855-D113228C459C}" type="slidenum">
              <a:rPr lang="en-US" smtClean="0"/>
              <a:t>‹#›</a:t>
            </a:fld>
            <a:endParaRPr lang="en-US"/>
          </a:p>
        </p:txBody>
      </p:sp>
    </p:spTree>
    <p:extLst>
      <p:ext uri="{BB962C8B-B14F-4D97-AF65-F5344CB8AC3E}">
        <p14:creationId xmlns:p14="http://schemas.microsoft.com/office/powerpoint/2010/main" val="835557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5CF04-2B8C-BBCE-9C5B-2241F85E03B6}"/>
              </a:ext>
            </a:extLst>
          </p:cNvPr>
          <p:cNvSpPr>
            <a:spLocks noGrp="1"/>
          </p:cNvSpPr>
          <p:nvPr>
            <p:ph type="title"/>
          </p:nvPr>
        </p:nvSpPr>
        <p:spPr>
          <a:xfrm>
            <a:off x="838200" y="365126"/>
            <a:ext cx="10515600" cy="1640310"/>
          </a:xfrm>
        </p:spPr>
        <p:txBody>
          <a:bodyPr>
            <a:normAutofit fontScale="90000"/>
          </a:bodyPr>
          <a:lstStyle/>
          <a:p>
            <a:pPr algn="ctr">
              <a:lnSpc>
                <a:spcPct val="150000"/>
              </a:lnSpc>
            </a:pPr>
            <a:r>
              <a:rPr lang="en-US" altLang="en-US" sz="3100" b="1" dirty="0">
                <a:solidFill>
                  <a:srgbClr val="002060"/>
                </a:solidFill>
                <a:latin typeface="inherit"/>
              </a:rPr>
              <a:t>ADVANCED SKILLS TRAINING DIPLOMA</a:t>
            </a:r>
            <a:br>
              <a:rPr lang="en-US" altLang="en-US" sz="2800" b="1" dirty="0">
                <a:solidFill>
                  <a:srgbClr val="002060"/>
                </a:solidFill>
                <a:latin typeface="inherit"/>
              </a:rPr>
            </a:br>
            <a:r>
              <a:rPr lang="en-US" altLang="en-US" sz="2800" b="1" dirty="0">
                <a:solidFill>
                  <a:srgbClr val="002060"/>
                </a:solidFill>
                <a:latin typeface="inherit"/>
              </a:rPr>
              <a:t> IN</a:t>
            </a:r>
            <a:br>
              <a:rPr lang="en-US" altLang="en-US" sz="2800" b="1" dirty="0">
                <a:solidFill>
                  <a:srgbClr val="002060"/>
                </a:solidFill>
                <a:latin typeface="inherit"/>
              </a:rPr>
            </a:br>
            <a:r>
              <a:rPr lang="en-US" altLang="en-US" sz="2800" b="1" dirty="0">
                <a:solidFill>
                  <a:srgbClr val="002060"/>
                </a:solidFill>
                <a:latin typeface="inherit"/>
              </a:rPr>
              <a:t> BREAST CANCER SURGERY (3 MONTHS)</a:t>
            </a:r>
            <a:endParaRPr lang="en-US" b="1" dirty="0">
              <a:solidFill>
                <a:srgbClr val="002060"/>
              </a:solidFill>
            </a:endParaRPr>
          </a:p>
        </p:txBody>
      </p:sp>
      <p:sp>
        <p:nvSpPr>
          <p:cNvPr id="4" name="Rectangle 1">
            <a:extLst>
              <a:ext uri="{FF2B5EF4-FFF2-40B4-BE49-F238E27FC236}">
                <a16:creationId xmlns:a16="http://schemas.microsoft.com/office/drawing/2014/main" id="{3FA76014-6120-66E7-A474-C0701E665E3C}"/>
              </a:ext>
            </a:extLst>
          </p:cNvPr>
          <p:cNvSpPr>
            <a:spLocks noGrp="1" noChangeArrowheads="1"/>
          </p:cNvSpPr>
          <p:nvPr>
            <p:ph idx="1"/>
          </p:nvPr>
        </p:nvSpPr>
        <p:spPr bwMode="auto">
          <a:xfrm>
            <a:off x="1861930" y="2755384"/>
            <a:ext cx="8468139" cy="33239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002060"/>
                </a:solidFill>
                <a:effectLst/>
                <a:latin typeface="Poppins" panose="00000500000000000000" pitchFamily="2" charset="0"/>
              </a:rPr>
            </a:br>
            <a:r>
              <a:rPr kumimoji="0" lang="en-US" altLang="en-US" sz="1800" b="1" i="0" u="none" strike="noStrike" cap="none" normalizeH="0" baseline="0" dirty="0">
                <a:ln>
                  <a:noFill/>
                </a:ln>
                <a:solidFill>
                  <a:srgbClr val="002060"/>
                </a:solidFill>
                <a:effectLst/>
                <a:latin typeface="Poppins" panose="00000500000000000000" pitchFamily="2" charset="0"/>
              </a:rPr>
              <a:t>ADVANCED SKILLS TRAINING DIPLOMA IN BREAST CANCER SURGERY</a:t>
            </a:r>
            <a:endParaRPr kumimoji="0" lang="en-US" altLang="en-US" sz="1800" b="0" i="0" u="none" strike="noStrike" cap="none" normalizeH="0" baseline="0" dirty="0">
              <a:ln>
                <a:noFill/>
              </a:ln>
              <a:solidFill>
                <a:srgbClr val="002060"/>
              </a:solidFill>
              <a:effectLst/>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err="1">
                <a:solidFill>
                  <a:srgbClr val="0070C0"/>
                </a:solidFill>
                <a:latin typeface="Poppins" panose="00000500000000000000" pitchFamily="2" charset="0"/>
              </a:rPr>
              <a:t>Ordibehesht</a:t>
            </a:r>
            <a:r>
              <a:rPr lang="en-US" altLang="en-US" sz="1800" dirty="0">
                <a:solidFill>
                  <a:srgbClr val="0070C0"/>
                </a:solidFill>
                <a:latin typeface="Poppins" panose="00000500000000000000" pitchFamily="2" charset="0"/>
              </a:rPr>
              <a:t> Hospital, </a:t>
            </a:r>
            <a:r>
              <a:rPr lang="en-US" altLang="en-US" sz="1800" dirty="0" err="1">
                <a:solidFill>
                  <a:srgbClr val="0070C0"/>
                </a:solidFill>
                <a:latin typeface="Poppins" panose="00000500000000000000" pitchFamily="2" charset="0"/>
              </a:rPr>
              <a:t>Pardis</a:t>
            </a:r>
            <a:r>
              <a:rPr lang="en-US" altLang="en-US" sz="1800" dirty="0">
                <a:solidFill>
                  <a:srgbClr val="0070C0"/>
                </a:solidFill>
                <a:latin typeface="Poppins" panose="00000500000000000000" pitchFamily="2" charset="0"/>
              </a:rPr>
              <a:t> Cancer Institute, Shiraz, Iran</a:t>
            </a:r>
            <a:endParaRPr kumimoji="0" lang="en-US" altLang="en-US" sz="1800" b="0" i="0" u="none" strike="noStrike" cap="none" normalizeH="0" baseline="0" dirty="0">
              <a:ln>
                <a:noFill/>
              </a:ln>
              <a:solidFill>
                <a:srgbClr val="0070C0"/>
              </a:solidFill>
              <a:effectLst/>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rgbClr val="002060"/>
                </a:solidFill>
                <a:effectLst/>
                <a:latin typeface="Poppins" panose="00000500000000000000" pitchFamily="2" charset="0"/>
              </a:rPr>
              <a:t>Programme</a:t>
            </a:r>
            <a:r>
              <a:rPr kumimoji="0" lang="en-US" altLang="en-US" sz="1800" b="1" i="0" u="none" strike="noStrike" cap="none" normalizeH="0" baseline="0" dirty="0">
                <a:ln>
                  <a:noFill/>
                </a:ln>
                <a:solidFill>
                  <a:srgbClr val="002060"/>
                </a:solidFill>
                <a:effectLst/>
                <a:latin typeface="Poppins" panose="00000500000000000000" pitchFamily="2" charset="0"/>
              </a:rPr>
              <a:t> Director:</a:t>
            </a:r>
            <a:r>
              <a:rPr kumimoji="0" lang="en-US" altLang="en-US" sz="1800" b="1" i="0" u="none" strike="noStrike" cap="none" normalizeH="0" baseline="0" dirty="0">
                <a:ln>
                  <a:noFill/>
                </a:ln>
                <a:solidFill>
                  <a:srgbClr val="0070C0"/>
                </a:solidFill>
                <a:effectLst/>
                <a:latin typeface="Poppins" panose="00000500000000000000" pitchFamily="2" charset="0"/>
              </a:rPr>
              <a:t> </a:t>
            </a:r>
            <a:r>
              <a:rPr lang="en-US" altLang="en-US" sz="1800" dirty="0">
                <a:solidFill>
                  <a:srgbClr val="0070C0"/>
                </a:solidFill>
                <a:latin typeface="Poppins" panose="00000500000000000000" pitchFamily="2" charset="0"/>
              </a:rPr>
              <a:t>Majid </a:t>
            </a:r>
            <a:r>
              <a:rPr lang="en-US" altLang="en-US" sz="1800" dirty="0" err="1">
                <a:solidFill>
                  <a:srgbClr val="0070C0"/>
                </a:solidFill>
                <a:latin typeface="Poppins" panose="00000500000000000000" pitchFamily="2" charset="0"/>
              </a:rPr>
              <a:t>Akrami</a:t>
            </a:r>
            <a:r>
              <a:rPr lang="en-US" altLang="en-US" sz="1800" dirty="0">
                <a:solidFill>
                  <a:srgbClr val="0070C0"/>
                </a:solidFill>
                <a:latin typeface="Poppins" panose="00000500000000000000" pitchFamily="2" charset="0"/>
              </a:rPr>
              <a:t> MD</a:t>
            </a:r>
            <a:endParaRPr kumimoji="0" lang="en-US" altLang="en-US" sz="1800" b="0" i="0" u="none" strike="noStrike" cap="none" normalizeH="0" baseline="0" dirty="0">
              <a:ln>
                <a:noFill/>
              </a:ln>
              <a:solidFill>
                <a:srgbClr val="0070C0"/>
              </a:solidFill>
              <a:effectLst/>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676B6D"/>
                </a:solidFill>
                <a:effectLst/>
                <a:latin typeface="Poppins" panose="00000500000000000000" pitchFamily="2" charset="0"/>
              </a:rPr>
            </a:br>
            <a:r>
              <a:rPr kumimoji="0" lang="en-US" altLang="en-US" sz="1800" b="1" i="1" u="none" strike="noStrike" cap="none" normalizeH="0" baseline="0" dirty="0">
                <a:ln>
                  <a:noFill/>
                </a:ln>
                <a:solidFill>
                  <a:srgbClr val="002060"/>
                </a:solidFill>
                <a:effectLst/>
                <a:latin typeface="Poppins" panose="00000500000000000000" pitchFamily="2" charset="0"/>
              </a:rPr>
              <a:t>Duration</a:t>
            </a:r>
            <a:r>
              <a:rPr kumimoji="0" lang="en-US" altLang="en-US" sz="1800" b="0" i="1" u="none" strike="noStrike" cap="none" normalizeH="0" baseline="0" dirty="0">
                <a:ln>
                  <a:noFill/>
                </a:ln>
                <a:solidFill>
                  <a:srgbClr val="676B6D"/>
                </a:solidFill>
                <a:effectLst/>
                <a:latin typeface="Poppins" panose="00000500000000000000" pitchFamily="2" charset="0"/>
              </a:rPr>
              <a:t>: </a:t>
            </a:r>
            <a:r>
              <a:rPr lang="en-US" altLang="en-US" sz="1800" i="1" dirty="0">
                <a:solidFill>
                  <a:srgbClr val="0070C0"/>
                </a:solidFill>
                <a:latin typeface="Poppins" panose="00000500000000000000" pitchFamily="2" charset="0"/>
              </a:rPr>
              <a:t>3 </a:t>
            </a:r>
            <a:r>
              <a:rPr kumimoji="0" lang="en-US" altLang="en-US" sz="1800" b="0" i="1" u="none" strike="noStrike" cap="none" normalizeH="0" baseline="0" dirty="0">
                <a:ln>
                  <a:noFill/>
                </a:ln>
                <a:solidFill>
                  <a:srgbClr val="0070C0"/>
                </a:solidFill>
                <a:effectLst/>
                <a:latin typeface="Poppins" panose="00000500000000000000" pitchFamily="2" charset="0"/>
              </a:rPr>
              <a:t>months</a:t>
            </a:r>
            <a:endParaRPr kumimoji="0" lang="en-US" altLang="en-US" sz="1800" b="0" i="0" u="none" strike="noStrike" cap="none" normalizeH="0" baseline="0" dirty="0">
              <a:ln>
                <a:noFill/>
              </a:ln>
              <a:solidFill>
                <a:srgbClr val="0070C0"/>
              </a:solidFill>
              <a:effectLst/>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1" i="1" dirty="0">
                <a:solidFill>
                  <a:srgbClr val="002060"/>
                </a:solidFill>
                <a:latin typeface="Poppins" panose="00000500000000000000" pitchFamily="2" charset="0"/>
              </a:rPr>
              <a:t>COURSE DATES</a:t>
            </a:r>
            <a:r>
              <a:rPr kumimoji="0" lang="en-US" altLang="en-US" sz="1800" b="1" i="0" u="none" strike="noStrike" cap="none" normalizeH="0" baseline="0" dirty="0">
                <a:ln>
                  <a:noFill/>
                </a:ln>
                <a:solidFill>
                  <a:srgbClr val="676B6D"/>
                </a:solidFill>
                <a:effectLst/>
                <a:latin typeface="Poppins" panose="00000500000000000000" pitchFamily="2" charset="0"/>
              </a:rPr>
              <a:t>, </a:t>
            </a:r>
            <a:r>
              <a:rPr lang="en-US" altLang="en-US" sz="1800" b="1" i="1" dirty="0">
                <a:solidFill>
                  <a:srgbClr val="0070C0"/>
                </a:solidFill>
                <a:latin typeface="Poppins" panose="00000500000000000000" pitchFamily="2" charset="0"/>
              </a:rPr>
              <a:t>From:</a:t>
            </a:r>
            <a:r>
              <a:rPr kumimoji="0" lang="en-US" altLang="en-US" sz="1800" b="0" i="0" u="none" strike="noStrike" cap="none" normalizeH="0" baseline="0" dirty="0">
                <a:ln>
                  <a:noFill/>
                </a:ln>
                <a:solidFill>
                  <a:srgbClr val="676B6D"/>
                </a:solidFill>
                <a:effectLst/>
                <a:latin typeface="Poppins" panose="00000500000000000000" pitchFamily="2" charset="0"/>
              </a:rPr>
              <a:t> </a:t>
            </a:r>
            <a:r>
              <a:rPr lang="fa-IR" altLang="en-US" sz="1800" i="1" dirty="0">
                <a:solidFill>
                  <a:srgbClr val="0070C0"/>
                </a:solidFill>
                <a:latin typeface="Poppins" panose="00000500000000000000" pitchFamily="2" charset="0"/>
              </a:rPr>
              <a:t>01</a:t>
            </a:r>
            <a:r>
              <a:rPr lang="en-US" altLang="en-US" sz="1800" i="1" dirty="0">
                <a:solidFill>
                  <a:srgbClr val="0070C0"/>
                </a:solidFill>
                <a:latin typeface="Poppins" panose="00000500000000000000" pitchFamily="2" charset="0"/>
              </a:rPr>
              <a:t>/</a:t>
            </a:r>
            <a:r>
              <a:rPr lang="fa-IR" altLang="en-US" sz="1800" i="1" dirty="0">
                <a:solidFill>
                  <a:srgbClr val="0070C0"/>
                </a:solidFill>
                <a:latin typeface="Poppins" panose="00000500000000000000" pitchFamily="2" charset="0"/>
              </a:rPr>
              <a:t>11</a:t>
            </a:r>
            <a:r>
              <a:rPr lang="en-US" altLang="en-US" sz="1800" i="1" dirty="0">
                <a:solidFill>
                  <a:srgbClr val="0070C0"/>
                </a:solidFill>
                <a:latin typeface="Poppins" panose="00000500000000000000" pitchFamily="2" charset="0"/>
              </a:rPr>
              <a:t>/2024 </a:t>
            </a:r>
            <a:r>
              <a:rPr lang="en-US" altLang="en-US" sz="1800" b="1" i="1" dirty="0">
                <a:solidFill>
                  <a:srgbClr val="0070C0"/>
                </a:solidFill>
                <a:latin typeface="Poppins" panose="00000500000000000000" pitchFamily="2" charset="0"/>
              </a:rPr>
              <a:t>To:</a:t>
            </a:r>
            <a:r>
              <a:rPr kumimoji="0" lang="en-US" altLang="en-US" sz="1800" b="0" i="0" u="none" strike="noStrike" cap="none" normalizeH="0" baseline="0" dirty="0">
                <a:ln>
                  <a:noFill/>
                </a:ln>
                <a:solidFill>
                  <a:srgbClr val="676B6D"/>
                </a:solidFill>
                <a:effectLst/>
                <a:latin typeface="Poppins" panose="00000500000000000000" pitchFamily="2" charset="0"/>
              </a:rPr>
              <a:t> </a:t>
            </a:r>
            <a:r>
              <a:rPr lang="fa-IR" altLang="en-US" sz="1800" i="1" dirty="0">
                <a:solidFill>
                  <a:srgbClr val="0070C0"/>
                </a:solidFill>
                <a:latin typeface="Poppins" panose="00000500000000000000" pitchFamily="2" charset="0"/>
              </a:rPr>
              <a:t>01</a:t>
            </a:r>
            <a:r>
              <a:rPr lang="en-US" altLang="en-US" sz="1800" i="1" dirty="0">
                <a:solidFill>
                  <a:srgbClr val="0070C0"/>
                </a:solidFill>
                <a:latin typeface="Poppins" panose="00000500000000000000" pitchFamily="2" charset="0"/>
              </a:rPr>
              <a:t>/</a:t>
            </a:r>
            <a:r>
              <a:rPr lang="fa-IR" altLang="en-US" sz="1800" i="1" dirty="0">
                <a:solidFill>
                  <a:srgbClr val="0070C0"/>
                </a:solidFill>
                <a:latin typeface="Poppins" panose="00000500000000000000" pitchFamily="2" charset="0"/>
              </a:rPr>
              <a:t>02</a:t>
            </a:r>
            <a:r>
              <a:rPr lang="en-US" altLang="en-US" sz="1800" i="1" dirty="0">
                <a:solidFill>
                  <a:srgbClr val="0070C0"/>
                </a:solidFill>
                <a:latin typeface="Poppins" panose="00000500000000000000" pitchFamily="2" charset="0"/>
              </a:rPr>
              <a:t>/202</a:t>
            </a:r>
            <a:r>
              <a:rPr lang="fa-IR" altLang="en-US" sz="1800" i="1" dirty="0">
                <a:solidFill>
                  <a:srgbClr val="0070C0"/>
                </a:solidFill>
                <a:latin typeface="Poppins" panose="00000500000000000000" pitchFamily="2" charset="0"/>
              </a:rPr>
              <a:t>5</a:t>
            </a:r>
            <a:endParaRPr lang="en-US" altLang="en-US" sz="1800" i="1" dirty="0">
              <a:solidFill>
                <a:srgbClr val="0070C0"/>
              </a:solidFill>
              <a:latin typeface="Poppins" panose="00000500000000000000" pitchFamily="2" charset="0"/>
            </a:endParaRPr>
          </a:p>
          <a:p>
            <a:pPr marL="0" indent="0">
              <a:lnSpc>
                <a:spcPct val="100000"/>
              </a:lnSpc>
              <a:buNone/>
            </a:pPr>
            <a:r>
              <a:rPr lang="en-US" altLang="en-US" sz="1800" b="1" i="1" dirty="0">
                <a:solidFill>
                  <a:srgbClr val="002060"/>
                </a:solidFill>
                <a:latin typeface="Poppins" panose="00000500000000000000" pitchFamily="2" charset="0"/>
              </a:rPr>
              <a:t>REGISTRATION FEE: </a:t>
            </a:r>
            <a:r>
              <a:rPr lang="en-US" altLang="en-US" sz="1800" i="1" dirty="0">
                <a:solidFill>
                  <a:srgbClr val="0070C0"/>
                </a:solidFill>
                <a:latin typeface="Poppins" panose="00000500000000000000" pitchFamily="2" charset="0"/>
              </a:rPr>
              <a:t>6000</a:t>
            </a:r>
            <a:r>
              <a:rPr lang="fa-IR" altLang="en-US" sz="1800" i="1" dirty="0">
                <a:solidFill>
                  <a:srgbClr val="0070C0"/>
                </a:solidFill>
                <a:latin typeface="Poppins" panose="00000500000000000000" pitchFamily="2" charset="0"/>
              </a:rPr>
              <a:t> </a:t>
            </a:r>
            <a:r>
              <a:rPr lang="en-US" altLang="en-US" sz="1800" i="1" dirty="0">
                <a:solidFill>
                  <a:srgbClr val="0070C0"/>
                </a:solidFill>
                <a:latin typeface="Poppins" panose="00000500000000000000" pitchFamily="2" charset="0"/>
              </a:rPr>
              <a:t>$</a:t>
            </a:r>
          </a:p>
          <a:p>
            <a:pPr marL="0" indent="0">
              <a:lnSpc>
                <a:spcPct val="100000"/>
              </a:lnSpc>
              <a:buNone/>
            </a:pPr>
            <a:r>
              <a:rPr lang="en-US" altLang="en-US" sz="1800" b="1" i="1" dirty="0">
                <a:solidFill>
                  <a:srgbClr val="002060"/>
                </a:solidFill>
                <a:latin typeface="Poppins" panose="00000500000000000000" pitchFamily="2" charset="0"/>
              </a:rPr>
              <a:t>Application deadline</a:t>
            </a:r>
            <a:r>
              <a:rPr lang="en-US" altLang="en-US" sz="1800" b="1" dirty="0">
                <a:solidFill>
                  <a:srgbClr val="676B6D"/>
                </a:solidFill>
                <a:latin typeface="Poppins" panose="00000500000000000000" pitchFamily="2" charset="0"/>
              </a:rPr>
              <a:t>: </a:t>
            </a:r>
            <a:r>
              <a:rPr lang="en-US" altLang="en-US" sz="1800" i="1" dirty="0">
                <a:solidFill>
                  <a:srgbClr val="0070C0"/>
                </a:solidFill>
                <a:latin typeface="Poppins" panose="00000500000000000000" pitchFamily="2" charset="0"/>
              </a:rPr>
              <a:t>01/</a:t>
            </a:r>
            <a:r>
              <a:rPr lang="fa-IR" altLang="en-US" sz="1800" i="1" dirty="0">
                <a:solidFill>
                  <a:srgbClr val="0070C0"/>
                </a:solidFill>
                <a:latin typeface="Poppins" panose="00000500000000000000" pitchFamily="2" charset="0"/>
              </a:rPr>
              <a:t>10</a:t>
            </a:r>
            <a:r>
              <a:rPr lang="en-US" altLang="en-US" sz="1800" i="1" dirty="0">
                <a:solidFill>
                  <a:srgbClr val="0070C0"/>
                </a:solidFill>
                <a:latin typeface="Poppins" panose="00000500000000000000" pitchFamily="2" charset="0"/>
              </a:rPr>
              <a:t>/2024</a:t>
            </a:r>
          </a:p>
          <a:p>
            <a:pPr marL="0" indent="0">
              <a:lnSpc>
                <a:spcPct val="100000"/>
              </a:lnSpc>
              <a:buNone/>
            </a:pPr>
            <a:r>
              <a:rPr lang="en-US" sz="1800" b="1" i="1" dirty="0">
                <a:solidFill>
                  <a:srgbClr val="002060"/>
                </a:solidFill>
                <a:latin typeface="Poppins" panose="00000500000000000000" pitchFamily="2" charset="0"/>
              </a:rPr>
              <a:t>Notification of acceptance: </a:t>
            </a:r>
            <a:r>
              <a:rPr lang="en-US" sz="1800" i="1" dirty="0">
                <a:solidFill>
                  <a:srgbClr val="0070C0"/>
                </a:solidFill>
                <a:latin typeface="Poppins" panose="00000500000000000000" pitchFamily="2" charset="0"/>
              </a:rPr>
              <a:t>10/</a:t>
            </a:r>
            <a:r>
              <a:rPr lang="fa-IR" sz="1800" i="1" dirty="0">
                <a:solidFill>
                  <a:srgbClr val="0070C0"/>
                </a:solidFill>
                <a:latin typeface="Poppins" panose="00000500000000000000" pitchFamily="2" charset="0"/>
              </a:rPr>
              <a:t>10</a:t>
            </a:r>
            <a:r>
              <a:rPr lang="en-US" sz="1800" i="1" dirty="0">
                <a:solidFill>
                  <a:srgbClr val="0070C0"/>
                </a:solidFill>
                <a:latin typeface="Poppins" panose="00000500000000000000" pitchFamily="2" charset="0"/>
              </a:rPr>
              <a:t>/2024</a:t>
            </a:r>
            <a:endParaRPr lang="en-US" altLang="en-US" sz="1800" i="1" dirty="0">
              <a:solidFill>
                <a:srgbClr val="0070C0"/>
              </a:solidFill>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676B6D"/>
                </a:solidFill>
                <a:effectLst/>
                <a:latin typeface="Poppins" panose="00000500000000000000" pitchFamily="2"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1" dirty="0">
                <a:solidFill>
                  <a:srgbClr val="002060"/>
                </a:solidFill>
                <a:latin typeface="Poppins" panose="00000500000000000000" pitchFamily="2" charset="0"/>
              </a:rPr>
              <a:t>PAYMENT PLAN : </a:t>
            </a:r>
            <a:r>
              <a:rPr lang="en-US" altLang="en-US" sz="1800" dirty="0">
                <a:solidFill>
                  <a:srgbClr val="0070C0"/>
                </a:solidFill>
                <a:latin typeface="Poppins" panose="00000500000000000000" pitchFamily="2" charset="0"/>
              </a:rPr>
              <a:t>PAYMENT IN PERSON AT BEGINNING THE COURSE</a:t>
            </a:r>
          </a:p>
        </p:txBody>
      </p:sp>
      <p:pic>
        <p:nvPicPr>
          <p:cNvPr id="7" name="Picture 6">
            <a:extLst>
              <a:ext uri="{FF2B5EF4-FFF2-40B4-BE49-F238E27FC236}">
                <a16:creationId xmlns:a16="http://schemas.microsoft.com/office/drawing/2014/main" id="{277F1791-AD80-42E0-BA8E-A0D210BE47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3454" y="365126"/>
            <a:ext cx="2391472" cy="2361579"/>
          </a:xfrm>
          <a:prstGeom prst="rect">
            <a:avLst/>
          </a:prstGeom>
        </p:spPr>
      </p:pic>
      <p:pic>
        <p:nvPicPr>
          <p:cNvPr id="8" name="Picture 7">
            <a:extLst>
              <a:ext uri="{FF2B5EF4-FFF2-40B4-BE49-F238E27FC236}">
                <a16:creationId xmlns:a16="http://schemas.microsoft.com/office/drawing/2014/main" id="{6F32A338-B202-4C01-AE60-851AEDECA4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564" y="365126"/>
            <a:ext cx="2775356" cy="2361579"/>
          </a:xfrm>
          <a:prstGeom prst="rect">
            <a:avLst/>
          </a:prstGeom>
        </p:spPr>
      </p:pic>
    </p:spTree>
    <p:extLst>
      <p:ext uri="{BB962C8B-B14F-4D97-AF65-F5344CB8AC3E}">
        <p14:creationId xmlns:p14="http://schemas.microsoft.com/office/powerpoint/2010/main" val="428302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5E12F-E055-6FCE-C6DA-66D0C141EFF2}"/>
              </a:ext>
            </a:extLst>
          </p:cNvPr>
          <p:cNvSpPr>
            <a:spLocks noGrp="1"/>
          </p:cNvSpPr>
          <p:nvPr>
            <p:ph type="title"/>
          </p:nvPr>
        </p:nvSpPr>
        <p:spPr/>
        <p:txBody>
          <a:bodyPr>
            <a:normAutofit/>
          </a:bodyPr>
          <a:lstStyle/>
          <a:p>
            <a:r>
              <a:rPr lang="en-US" sz="3200" b="1" dirty="0">
                <a:solidFill>
                  <a:srgbClr val="002060"/>
                </a:solidFill>
                <a:latin typeface="inherit"/>
              </a:rPr>
              <a:t>Program Director</a:t>
            </a:r>
          </a:p>
        </p:txBody>
      </p:sp>
      <p:sp>
        <p:nvSpPr>
          <p:cNvPr id="3" name="Content Placeholder 2">
            <a:extLst>
              <a:ext uri="{FF2B5EF4-FFF2-40B4-BE49-F238E27FC236}">
                <a16:creationId xmlns:a16="http://schemas.microsoft.com/office/drawing/2014/main" id="{480388D5-8793-F7E8-E64B-A06BFD7EF526}"/>
              </a:ext>
            </a:extLst>
          </p:cNvPr>
          <p:cNvSpPr>
            <a:spLocks noGrp="1"/>
          </p:cNvSpPr>
          <p:nvPr>
            <p:ph idx="1"/>
          </p:nvPr>
        </p:nvSpPr>
        <p:spPr>
          <a:xfrm>
            <a:off x="838200" y="1825625"/>
            <a:ext cx="6689035" cy="4351338"/>
          </a:xfrm>
        </p:spPr>
        <p:txBody>
          <a:bodyPr/>
          <a:lstStyle/>
          <a:p>
            <a:pPr marL="0" indent="0">
              <a:spcBef>
                <a:spcPct val="0"/>
              </a:spcBef>
              <a:buNone/>
            </a:pPr>
            <a:r>
              <a:rPr lang="en-US" b="1" dirty="0">
                <a:solidFill>
                  <a:srgbClr val="002060"/>
                </a:solidFill>
                <a:latin typeface="inherit"/>
                <a:ea typeface="+mj-ea"/>
                <a:cs typeface="+mj-cs"/>
              </a:rPr>
              <a:t>Majid </a:t>
            </a:r>
            <a:r>
              <a:rPr lang="en-US" b="1" dirty="0" err="1">
                <a:solidFill>
                  <a:srgbClr val="002060"/>
                </a:solidFill>
                <a:latin typeface="inherit"/>
                <a:ea typeface="+mj-ea"/>
                <a:cs typeface="+mj-cs"/>
              </a:rPr>
              <a:t>Akrami</a:t>
            </a:r>
            <a:r>
              <a:rPr lang="en-US" b="1" dirty="0">
                <a:solidFill>
                  <a:srgbClr val="002060"/>
                </a:solidFill>
                <a:latin typeface="inherit"/>
                <a:ea typeface="+mj-ea"/>
                <a:cs typeface="+mj-cs"/>
              </a:rPr>
              <a:t> MD</a:t>
            </a:r>
          </a:p>
          <a:p>
            <a:pPr marL="0" indent="0">
              <a:spcBef>
                <a:spcPct val="0"/>
              </a:spcBef>
              <a:buNone/>
            </a:pPr>
            <a:endParaRPr lang="en-US" b="1" dirty="0">
              <a:solidFill>
                <a:srgbClr val="002060"/>
              </a:solidFill>
              <a:latin typeface="inherit"/>
              <a:ea typeface="+mj-ea"/>
              <a:cs typeface="+mj-cs"/>
            </a:endParaRPr>
          </a:p>
          <a:p>
            <a:pPr marL="0" indent="0" eaLnBrk="0" fontAlgn="base" hangingPunct="0">
              <a:lnSpc>
                <a:spcPct val="100000"/>
              </a:lnSpc>
              <a:spcBef>
                <a:spcPct val="0"/>
              </a:spcBef>
              <a:spcAft>
                <a:spcPct val="0"/>
              </a:spcAft>
              <a:buNone/>
            </a:pPr>
            <a:r>
              <a:rPr lang="en-US" sz="2400" dirty="0">
                <a:solidFill>
                  <a:srgbClr val="0070C0"/>
                </a:solidFill>
                <a:latin typeface="Poppins" panose="00000500000000000000" pitchFamily="2" charset="0"/>
              </a:rPr>
              <a:t>Surgical Oncologist</a:t>
            </a:r>
          </a:p>
          <a:p>
            <a:pPr marL="0" indent="0" eaLnBrk="0" fontAlgn="base" hangingPunct="0">
              <a:lnSpc>
                <a:spcPct val="100000"/>
              </a:lnSpc>
              <a:spcBef>
                <a:spcPct val="0"/>
              </a:spcBef>
              <a:spcAft>
                <a:spcPct val="0"/>
              </a:spcAft>
              <a:buNone/>
            </a:pPr>
            <a:r>
              <a:rPr lang="en-US" sz="2400" dirty="0">
                <a:solidFill>
                  <a:srgbClr val="0070C0"/>
                </a:solidFill>
                <a:latin typeface="Poppins" panose="00000500000000000000" pitchFamily="2" charset="0"/>
              </a:rPr>
              <a:t>Associate Professor of Surgery</a:t>
            </a:r>
          </a:p>
          <a:p>
            <a:pPr marL="0" indent="0" eaLnBrk="0" fontAlgn="base" hangingPunct="0">
              <a:lnSpc>
                <a:spcPct val="100000"/>
              </a:lnSpc>
              <a:spcBef>
                <a:spcPct val="0"/>
              </a:spcBef>
              <a:spcAft>
                <a:spcPct val="0"/>
              </a:spcAft>
              <a:buNone/>
            </a:pPr>
            <a:r>
              <a:rPr lang="en-US" sz="2400" dirty="0">
                <a:solidFill>
                  <a:srgbClr val="0070C0"/>
                </a:solidFill>
                <a:latin typeface="Poppins" panose="00000500000000000000" pitchFamily="2" charset="0"/>
              </a:rPr>
              <a:t>Shiraz University of Medical Sciences</a:t>
            </a:r>
          </a:p>
          <a:p>
            <a:pPr marL="0" indent="0" eaLnBrk="0" fontAlgn="base" hangingPunct="0">
              <a:lnSpc>
                <a:spcPct val="100000"/>
              </a:lnSpc>
              <a:spcBef>
                <a:spcPct val="0"/>
              </a:spcBef>
              <a:spcAft>
                <a:spcPct val="0"/>
              </a:spcAft>
              <a:buNone/>
            </a:pPr>
            <a:r>
              <a:rPr lang="en-US" sz="2400" dirty="0">
                <a:solidFill>
                  <a:srgbClr val="0070C0"/>
                </a:solidFill>
                <a:latin typeface="Poppins" panose="00000500000000000000" pitchFamily="2" charset="0"/>
              </a:rPr>
              <a:t>Shiraz, Iran.</a:t>
            </a:r>
          </a:p>
          <a:p>
            <a:pPr marL="0" indent="0" eaLnBrk="0" fontAlgn="base" hangingPunct="0">
              <a:lnSpc>
                <a:spcPct val="100000"/>
              </a:lnSpc>
              <a:spcBef>
                <a:spcPct val="0"/>
              </a:spcBef>
              <a:spcAft>
                <a:spcPct val="0"/>
              </a:spcAft>
              <a:buNone/>
            </a:pPr>
            <a:br>
              <a:rPr lang="en-US" b="0" i="0" dirty="0">
                <a:solidFill>
                  <a:srgbClr val="676B6D"/>
                </a:solidFill>
                <a:effectLst/>
                <a:latin typeface="Raleway" pitchFamily="2" charset="0"/>
              </a:rPr>
            </a:br>
            <a:r>
              <a:rPr lang="en-US" sz="2400" b="1" dirty="0">
                <a:solidFill>
                  <a:srgbClr val="002060"/>
                </a:solidFill>
                <a:latin typeface="Poppins" panose="00000500000000000000" pitchFamily="2" charset="0"/>
              </a:rPr>
              <a:t>E-mail: </a:t>
            </a:r>
            <a:r>
              <a:rPr lang="en-US" sz="2400" dirty="0">
                <a:solidFill>
                  <a:srgbClr val="0070C0"/>
                </a:solidFill>
                <a:latin typeface="Poppins" panose="00000500000000000000" pitchFamily="2" charset="0"/>
              </a:rPr>
              <a:t>akramimd2@gmail.com</a:t>
            </a:r>
            <a:r>
              <a:rPr lang="en-US" dirty="0">
                <a:solidFill>
                  <a:srgbClr val="676B6D"/>
                </a:solidFill>
                <a:latin typeface="Raleway" pitchFamily="2" charset="0"/>
              </a:rPr>
              <a:t> </a:t>
            </a:r>
          </a:p>
          <a:p>
            <a:pPr marL="0" indent="0">
              <a:buNone/>
            </a:pPr>
            <a:endParaRPr lang="en-US" dirty="0"/>
          </a:p>
          <a:p>
            <a:endParaRPr lang="en-US" dirty="0"/>
          </a:p>
        </p:txBody>
      </p:sp>
      <p:pic>
        <p:nvPicPr>
          <p:cNvPr id="5" name="Picture 4">
            <a:extLst>
              <a:ext uri="{FF2B5EF4-FFF2-40B4-BE49-F238E27FC236}">
                <a16:creationId xmlns:a16="http://schemas.microsoft.com/office/drawing/2014/main" id="{175ADD4D-EBC8-4C58-9C9B-64664560FE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1608" y="1524000"/>
            <a:ext cx="3810000" cy="3810000"/>
          </a:xfrm>
          <a:prstGeom prst="rect">
            <a:avLst/>
          </a:prstGeom>
        </p:spPr>
      </p:pic>
      <p:sp>
        <p:nvSpPr>
          <p:cNvPr id="7" name="TextBox 6">
            <a:extLst>
              <a:ext uri="{FF2B5EF4-FFF2-40B4-BE49-F238E27FC236}">
                <a16:creationId xmlns:a16="http://schemas.microsoft.com/office/drawing/2014/main" id="{851CBA05-FE40-4A4A-880C-75C1FED35085}"/>
              </a:ext>
            </a:extLst>
          </p:cNvPr>
          <p:cNvSpPr txBox="1"/>
          <p:nvPr/>
        </p:nvSpPr>
        <p:spPr>
          <a:xfrm>
            <a:off x="838200" y="5486400"/>
            <a:ext cx="3707296" cy="461665"/>
          </a:xfrm>
          <a:prstGeom prst="rect">
            <a:avLst/>
          </a:prstGeom>
          <a:noFill/>
        </p:spPr>
        <p:txBody>
          <a:bodyPr wrap="square" rtlCol="0">
            <a:spAutoFit/>
          </a:bodyPr>
          <a:lstStyle/>
          <a:p>
            <a:r>
              <a:rPr lang="en-US" sz="2400" dirty="0">
                <a:solidFill>
                  <a:srgbClr val="0070C0"/>
                </a:solidFill>
                <a:latin typeface="Poppins" panose="00000500000000000000" pitchFamily="2" charset="0"/>
              </a:rPr>
              <a:t>Curriculum vitae (cv)</a:t>
            </a:r>
          </a:p>
        </p:txBody>
      </p:sp>
      <p:pic>
        <p:nvPicPr>
          <p:cNvPr id="6" name="Picture 5">
            <a:extLst>
              <a:ext uri="{FF2B5EF4-FFF2-40B4-BE49-F238E27FC236}">
                <a16:creationId xmlns:a16="http://schemas.microsoft.com/office/drawing/2014/main" id="{F7D45FF8-8DA4-E942-FA9B-F988354F13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5184273"/>
            <a:ext cx="1527583" cy="1527583"/>
          </a:xfrm>
          <a:prstGeom prst="rect">
            <a:avLst/>
          </a:prstGeom>
        </p:spPr>
      </p:pic>
    </p:spTree>
    <p:extLst>
      <p:ext uri="{BB962C8B-B14F-4D97-AF65-F5344CB8AC3E}">
        <p14:creationId xmlns:p14="http://schemas.microsoft.com/office/powerpoint/2010/main" val="286134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724A-0985-D16C-8785-8CBC6E07F45D}"/>
              </a:ext>
            </a:extLst>
          </p:cNvPr>
          <p:cNvSpPr>
            <a:spLocks noGrp="1"/>
          </p:cNvSpPr>
          <p:nvPr>
            <p:ph type="title"/>
          </p:nvPr>
        </p:nvSpPr>
        <p:spPr>
          <a:xfrm>
            <a:off x="838200" y="365126"/>
            <a:ext cx="3097696" cy="801066"/>
          </a:xfrm>
        </p:spPr>
        <p:txBody>
          <a:bodyPr/>
          <a:lstStyle/>
          <a:p>
            <a:r>
              <a:rPr lang="en-US" sz="3200" b="1" dirty="0">
                <a:solidFill>
                  <a:srgbClr val="002060"/>
                </a:solidFill>
                <a:latin typeface="inherit"/>
              </a:rPr>
              <a:t>DESCRIPTION</a:t>
            </a:r>
            <a:endParaRPr lang="en-US" dirty="0"/>
          </a:p>
        </p:txBody>
      </p:sp>
      <p:sp>
        <p:nvSpPr>
          <p:cNvPr id="3" name="Content Placeholder 2">
            <a:extLst>
              <a:ext uri="{FF2B5EF4-FFF2-40B4-BE49-F238E27FC236}">
                <a16:creationId xmlns:a16="http://schemas.microsoft.com/office/drawing/2014/main" id="{B769FFEA-4D08-27EE-0BAF-80255C6AC0DF}"/>
              </a:ext>
            </a:extLst>
          </p:cNvPr>
          <p:cNvSpPr>
            <a:spLocks noGrp="1"/>
          </p:cNvSpPr>
          <p:nvPr>
            <p:ph idx="1"/>
          </p:nvPr>
        </p:nvSpPr>
        <p:spPr/>
        <p:txBody>
          <a:bodyPr>
            <a:normAutofit lnSpcReduction="10000"/>
          </a:bodyPr>
          <a:lstStyle/>
          <a:p>
            <a:pPr algn="just" eaLnBrk="0" fontAlgn="base" hangingPunct="0">
              <a:lnSpc>
                <a:spcPct val="150000"/>
              </a:lnSpc>
              <a:spcBef>
                <a:spcPct val="0"/>
              </a:spcBef>
              <a:spcAft>
                <a:spcPct val="0"/>
              </a:spcAft>
            </a:pPr>
            <a:r>
              <a:rPr lang="en-US" sz="2400" dirty="0">
                <a:solidFill>
                  <a:srgbClr val="002060"/>
                </a:solidFill>
                <a:latin typeface="Poppins" panose="00000500000000000000" pitchFamily="2" charset="0"/>
              </a:rPr>
              <a:t>During this period </a:t>
            </a:r>
          </a:p>
          <a:p>
            <a:pPr marL="457200" lvl="1" indent="0" algn="just" eaLnBrk="0" fontAlgn="base" hangingPunct="0">
              <a:lnSpc>
                <a:spcPct val="150000"/>
              </a:lnSpc>
              <a:spcBef>
                <a:spcPct val="0"/>
              </a:spcBef>
              <a:spcAft>
                <a:spcPct val="0"/>
              </a:spcAft>
              <a:buNone/>
            </a:pPr>
            <a:r>
              <a:rPr lang="en-US" sz="2000" dirty="0">
                <a:solidFill>
                  <a:srgbClr val="0070C0"/>
                </a:solidFill>
                <a:latin typeface="Poppins" panose="00000500000000000000" pitchFamily="2" charset="0"/>
              </a:rPr>
              <a:t>the fellow will be totally integrated in the Oncologic Surgery Department, joining in all the clinical activities, outpatients, rounds, tumor boards and operating rooms, …</a:t>
            </a:r>
          </a:p>
          <a:p>
            <a:pPr algn="just">
              <a:lnSpc>
                <a:spcPct val="150000"/>
              </a:lnSpc>
            </a:pPr>
            <a:r>
              <a:rPr lang="en-US" sz="2400" dirty="0">
                <a:solidFill>
                  <a:srgbClr val="002060"/>
                </a:solidFill>
                <a:latin typeface="Poppins" panose="00000500000000000000" pitchFamily="2" charset="0"/>
              </a:rPr>
              <a:t>The places offered are:</a:t>
            </a:r>
          </a:p>
          <a:p>
            <a:pPr marL="457200" lvl="1" indent="0" algn="just">
              <a:lnSpc>
                <a:spcPct val="150000"/>
              </a:lnSpc>
              <a:buNone/>
            </a:pPr>
            <a:r>
              <a:rPr lang="en-US" sz="2000" dirty="0" err="1">
                <a:solidFill>
                  <a:srgbClr val="0070C0"/>
                </a:solidFill>
                <a:latin typeface="Poppins" panose="00000500000000000000" pitchFamily="2" charset="0"/>
              </a:rPr>
              <a:t>Ordibehesht</a:t>
            </a:r>
            <a:r>
              <a:rPr lang="en-US" sz="2000" dirty="0">
                <a:solidFill>
                  <a:srgbClr val="0070C0"/>
                </a:solidFill>
                <a:latin typeface="Poppins" panose="00000500000000000000" pitchFamily="2" charset="0"/>
              </a:rPr>
              <a:t> hospital (operating rooms, ward)</a:t>
            </a:r>
          </a:p>
          <a:p>
            <a:pPr marL="457200" lvl="1" indent="0" algn="just">
              <a:lnSpc>
                <a:spcPct val="150000"/>
              </a:lnSpc>
              <a:buNone/>
            </a:pPr>
            <a:r>
              <a:rPr lang="en-US" sz="2000" dirty="0" err="1">
                <a:solidFill>
                  <a:srgbClr val="0070C0"/>
                </a:solidFill>
                <a:latin typeface="Poppins" panose="00000500000000000000" pitchFamily="2" charset="0"/>
              </a:rPr>
              <a:t>Pardis</a:t>
            </a:r>
            <a:r>
              <a:rPr lang="en-US" sz="2000" dirty="0">
                <a:solidFill>
                  <a:srgbClr val="0070C0"/>
                </a:solidFill>
                <a:latin typeface="Poppins" panose="00000500000000000000" pitchFamily="2" charset="0"/>
              </a:rPr>
              <a:t> Cancer Institute (outpatient, MDT)</a:t>
            </a:r>
          </a:p>
          <a:p>
            <a:pPr algn="just">
              <a:lnSpc>
                <a:spcPct val="150000"/>
              </a:lnSpc>
            </a:pPr>
            <a:r>
              <a:rPr lang="en-US" sz="2400" dirty="0">
                <a:solidFill>
                  <a:srgbClr val="002060"/>
                </a:solidFill>
                <a:latin typeface="Poppins" panose="00000500000000000000" pitchFamily="2" charset="0"/>
              </a:rPr>
              <a:t>The duration is 3 months.</a:t>
            </a:r>
          </a:p>
          <a:p>
            <a:endParaRPr lang="en-US" sz="2400" dirty="0"/>
          </a:p>
        </p:txBody>
      </p:sp>
    </p:spTree>
    <p:extLst>
      <p:ext uri="{BB962C8B-B14F-4D97-AF65-F5344CB8AC3E}">
        <p14:creationId xmlns:p14="http://schemas.microsoft.com/office/powerpoint/2010/main" val="2291212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8BC4C-79E7-2054-2EC4-81E0DB6123C4}"/>
              </a:ext>
            </a:extLst>
          </p:cNvPr>
          <p:cNvSpPr>
            <a:spLocks noGrp="1"/>
          </p:cNvSpPr>
          <p:nvPr>
            <p:ph type="title"/>
          </p:nvPr>
        </p:nvSpPr>
        <p:spPr>
          <a:xfrm>
            <a:off x="838200" y="365126"/>
            <a:ext cx="10515600" cy="801066"/>
          </a:xfrm>
        </p:spPr>
        <p:txBody>
          <a:bodyPr>
            <a:normAutofit/>
          </a:bodyPr>
          <a:lstStyle/>
          <a:p>
            <a:r>
              <a:rPr lang="en-US" sz="3200" b="1" dirty="0">
                <a:solidFill>
                  <a:srgbClr val="002060"/>
                </a:solidFill>
                <a:latin typeface="inherit"/>
              </a:rPr>
              <a:t>You will obtain specialization in breast surgery fields</a:t>
            </a:r>
            <a:endParaRPr lang="en-US" sz="4000" b="1" dirty="0"/>
          </a:p>
        </p:txBody>
      </p:sp>
      <p:sp>
        <p:nvSpPr>
          <p:cNvPr id="3" name="Content Placeholder 2">
            <a:extLst>
              <a:ext uri="{FF2B5EF4-FFF2-40B4-BE49-F238E27FC236}">
                <a16:creationId xmlns:a16="http://schemas.microsoft.com/office/drawing/2014/main" id="{82C78197-FFF1-87F5-60F5-D47794739FC6}"/>
              </a:ext>
            </a:extLst>
          </p:cNvPr>
          <p:cNvSpPr>
            <a:spLocks noGrp="1"/>
          </p:cNvSpPr>
          <p:nvPr>
            <p:ph idx="1"/>
          </p:nvPr>
        </p:nvSpPr>
        <p:spPr/>
        <p:txBody>
          <a:bodyPr>
            <a:normAutofit fontScale="92500" lnSpcReduction="10000"/>
          </a:bodyPr>
          <a:lstStyle/>
          <a:p>
            <a:pPr algn="just">
              <a:buFont typeface="Arial" panose="020B0604020202020204" pitchFamily="34" charset="0"/>
              <a:buChar char="•"/>
            </a:pPr>
            <a:r>
              <a:rPr lang="en-US" sz="2400" dirty="0">
                <a:solidFill>
                  <a:srgbClr val="0070C0"/>
                </a:solidFill>
                <a:latin typeface="Poppins" panose="00000500000000000000" pitchFamily="2" charset="0"/>
              </a:rPr>
              <a:t>Different types of partial and total breast reconstruction will be developed including autologous reconstruction (pedicled flaps and perforator flaps), implant based reconstruction, risk reducing mastectomy with immediate implant reconstruction and breast cancer oncoplastic approaches.</a:t>
            </a:r>
          </a:p>
          <a:p>
            <a:pPr marL="0" indent="0" algn="just">
              <a:buNone/>
            </a:pPr>
            <a:endParaRPr lang="en-US" sz="2400" dirty="0">
              <a:solidFill>
                <a:srgbClr val="0070C0"/>
              </a:solidFill>
              <a:latin typeface="Poppins" panose="00000500000000000000" pitchFamily="2" charset="0"/>
            </a:endParaRPr>
          </a:p>
          <a:p>
            <a:pPr algn="just"/>
            <a:r>
              <a:rPr lang="en-US" sz="2400" dirty="0">
                <a:solidFill>
                  <a:srgbClr val="0070C0"/>
                </a:solidFill>
                <a:latin typeface="Poppins" panose="00000500000000000000" pitchFamily="2" charset="0"/>
              </a:rPr>
              <a:t>The Surgical techniques of breast reduction and mastopexy, implant breast augmentation procedures and revisional breast surgery will be performed.</a:t>
            </a:r>
          </a:p>
          <a:p>
            <a:pPr marL="0" indent="0" algn="just">
              <a:buNone/>
            </a:pPr>
            <a:r>
              <a:rPr lang="en-US" sz="2400" dirty="0">
                <a:solidFill>
                  <a:srgbClr val="0070C0"/>
                </a:solidFill>
                <a:latin typeface="Poppins" panose="00000500000000000000" pitchFamily="2" charset="0"/>
              </a:rPr>
              <a:t> </a:t>
            </a:r>
          </a:p>
          <a:p>
            <a:pPr algn="just"/>
            <a:r>
              <a:rPr lang="en-US" sz="2400" dirty="0">
                <a:solidFill>
                  <a:srgbClr val="0070C0"/>
                </a:solidFill>
                <a:latin typeface="Poppins" panose="00000500000000000000" pitchFamily="2" charset="0"/>
              </a:rPr>
              <a:t>We also encourage the fellow to join at the research activities of the Department.</a:t>
            </a:r>
          </a:p>
          <a:p>
            <a:endParaRPr lang="en-US" sz="2400" dirty="0"/>
          </a:p>
        </p:txBody>
      </p:sp>
    </p:spTree>
    <p:extLst>
      <p:ext uri="{BB962C8B-B14F-4D97-AF65-F5344CB8AC3E}">
        <p14:creationId xmlns:p14="http://schemas.microsoft.com/office/powerpoint/2010/main" val="3560941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6D029-4862-BCF7-A04B-00FE4997E4E2}"/>
              </a:ext>
            </a:extLst>
          </p:cNvPr>
          <p:cNvSpPr>
            <a:spLocks noGrp="1"/>
          </p:cNvSpPr>
          <p:nvPr>
            <p:ph type="title"/>
          </p:nvPr>
        </p:nvSpPr>
        <p:spPr>
          <a:xfrm>
            <a:off x="838200" y="1399892"/>
            <a:ext cx="10515600" cy="1291997"/>
          </a:xfrm>
        </p:spPr>
        <p:txBody>
          <a:bodyPr>
            <a:normAutofit fontScale="90000"/>
          </a:bodyPr>
          <a:lstStyle/>
          <a:p>
            <a:pPr algn="l"/>
            <a:br>
              <a:rPr lang="en-US" sz="2400" b="0" i="0" dirty="0">
                <a:solidFill>
                  <a:srgbClr val="676B6D"/>
                </a:solidFill>
                <a:effectLst/>
                <a:latin typeface="Raleway" pitchFamily="2" charset="0"/>
              </a:rPr>
            </a:br>
            <a:br>
              <a:rPr lang="en-US" sz="2200" dirty="0">
                <a:solidFill>
                  <a:srgbClr val="0070C0"/>
                </a:solidFill>
                <a:latin typeface="Poppins" panose="00000500000000000000" pitchFamily="2" charset="0"/>
              </a:rPr>
            </a:br>
            <a:br>
              <a:rPr lang="en-US" sz="2200" dirty="0">
                <a:solidFill>
                  <a:srgbClr val="0070C0"/>
                </a:solidFill>
                <a:latin typeface="Poppins" panose="00000500000000000000" pitchFamily="2" charset="0"/>
              </a:rPr>
            </a:br>
            <a:br>
              <a:rPr lang="en-US" sz="2200" dirty="0">
                <a:solidFill>
                  <a:srgbClr val="0070C0"/>
                </a:solidFill>
                <a:latin typeface="Poppins" panose="00000500000000000000" pitchFamily="2" charset="0"/>
              </a:rPr>
            </a:br>
            <a:br>
              <a:rPr lang="en-US" sz="2200" dirty="0">
                <a:solidFill>
                  <a:srgbClr val="0070C0"/>
                </a:solidFill>
                <a:latin typeface="Poppins" panose="00000500000000000000" pitchFamily="2" charset="0"/>
              </a:rPr>
            </a:br>
            <a:r>
              <a:rPr lang="en-US" sz="2700" dirty="0">
                <a:solidFill>
                  <a:srgbClr val="0070C0"/>
                </a:solidFill>
                <a:latin typeface="Poppins" panose="00000500000000000000" pitchFamily="2" charset="0"/>
                <a:ea typeface="+mn-ea"/>
                <a:cs typeface="+mn-cs"/>
              </a:rPr>
              <a:t>General Surgeons or last year training residents in General Surgery.</a:t>
            </a:r>
            <a:br>
              <a:rPr lang="en-US" sz="2700" dirty="0">
                <a:solidFill>
                  <a:srgbClr val="0070C0"/>
                </a:solidFill>
                <a:latin typeface="Poppins" panose="00000500000000000000" pitchFamily="2" charset="0"/>
                <a:ea typeface="+mn-ea"/>
                <a:cs typeface="+mn-cs"/>
              </a:rPr>
            </a:br>
            <a:r>
              <a:rPr lang="en-US" sz="2700" dirty="0">
                <a:solidFill>
                  <a:srgbClr val="0070C0"/>
                </a:solidFill>
                <a:latin typeface="Poppins" panose="00000500000000000000" pitchFamily="2" charset="0"/>
                <a:ea typeface="+mn-ea"/>
                <a:cs typeface="+mn-cs"/>
              </a:rPr>
              <a:t>Plastic surgeons or plastic surgery fellows.</a:t>
            </a:r>
            <a:br>
              <a:rPr lang="en-US" sz="2700" dirty="0">
                <a:solidFill>
                  <a:srgbClr val="0070C0"/>
                </a:solidFill>
                <a:latin typeface="Poppins" panose="00000500000000000000" pitchFamily="2" charset="0"/>
                <a:ea typeface="+mn-ea"/>
                <a:cs typeface="+mn-cs"/>
              </a:rPr>
            </a:br>
            <a:r>
              <a:rPr lang="en-US" sz="2700" dirty="0">
                <a:solidFill>
                  <a:srgbClr val="0070C0"/>
                </a:solidFill>
                <a:latin typeface="Poppins" panose="00000500000000000000" pitchFamily="2" charset="0"/>
                <a:ea typeface="+mn-ea"/>
                <a:cs typeface="+mn-cs"/>
              </a:rPr>
              <a:t>Oncologic surgeons or oncologic surgery fellows.</a:t>
            </a:r>
            <a:br>
              <a:rPr lang="en-US" sz="3200" dirty="0">
                <a:solidFill>
                  <a:srgbClr val="0070C0"/>
                </a:solidFill>
                <a:latin typeface="Poppins" panose="00000500000000000000" pitchFamily="2" charset="0"/>
              </a:rPr>
            </a:br>
            <a:br>
              <a:rPr lang="en-US" sz="3200" b="1" dirty="0">
                <a:solidFill>
                  <a:srgbClr val="002060"/>
                </a:solidFill>
                <a:latin typeface="inherit"/>
              </a:rPr>
            </a:br>
            <a:endParaRPr lang="en-US" dirty="0"/>
          </a:p>
        </p:txBody>
      </p:sp>
      <p:sp>
        <p:nvSpPr>
          <p:cNvPr id="3" name="Content Placeholder 2">
            <a:extLst>
              <a:ext uri="{FF2B5EF4-FFF2-40B4-BE49-F238E27FC236}">
                <a16:creationId xmlns:a16="http://schemas.microsoft.com/office/drawing/2014/main" id="{4B64D2AF-4863-454B-E36B-190E90086DBE}"/>
              </a:ext>
            </a:extLst>
          </p:cNvPr>
          <p:cNvSpPr>
            <a:spLocks noGrp="1"/>
          </p:cNvSpPr>
          <p:nvPr>
            <p:ph idx="1"/>
          </p:nvPr>
        </p:nvSpPr>
        <p:spPr>
          <a:xfrm>
            <a:off x="838200" y="3980223"/>
            <a:ext cx="6622774" cy="1156114"/>
          </a:xfrm>
        </p:spPr>
        <p:txBody>
          <a:bodyPr>
            <a:normAutofit lnSpcReduction="10000"/>
          </a:bodyPr>
          <a:lstStyle/>
          <a:p>
            <a:pPr algn="l">
              <a:buFont typeface="Arial" panose="020B0604020202020204" pitchFamily="34" charset="0"/>
              <a:buChar char="•"/>
            </a:pPr>
            <a:r>
              <a:rPr lang="en-US" sz="2400" dirty="0" err="1">
                <a:solidFill>
                  <a:srgbClr val="0070C0"/>
                </a:solidFill>
                <a:latin typeface="Poppins" panose="00000500000000000000" pitchFamily="2" charset="0"/>
              </a:rPr>
              <a:t>Currículum</a:t>
            </a:r>
            <a:r>
              <a:rPr lang="en-US" sz="2400" dirty="0">
                <a:solidFill>
                  <a:srgbClr val="0070C0"/>
                </a:solidFill>
                <a:latin typeface="Poppins" panose="00000500000000000000" pitchFamily="2" charset="0"/>
              </a:rPr>
              <a:t> Vitae</a:t>
            </a:r>
          </a:p>
          <a:p>
            <a:r>
              <a:rPr lang="en-US" sz="2400" dirty="0">
                <a:solidFill>
                  <a:srgbClr val="0070C0"/>
                </a:solidFill>
                <a:latin typeface="Poppins" panose="00000500000000000000" pitchFamily="2" charset="0"/>
              </a:rPr>
              <a:t>Motivation letter or personal statement</a:t>
            </a:r>
          </a:p>
        </p:txBody>
      </p:sp>
      <p:sp>
        <p:nvSpPr>
          <p:cNvPr id="5" name="TextBox 4">
            <a:extLst>
              <a:ext uri="{FF2B5EF4-FFF2-40B4-BE49-F238E27FC236}">
                <a16:creationId xmlns:a16="http://schemas.microsoft.com/office/drawing/2014/main" id="{98800D7C-9F98-40FA-A0EE-C272C8158A79}"/>
              </a:ext>
            </a:extLst>
          </p:cNvPr>
          <p:cNvSpPr txBox="1"/>
          <p:nvPr/>
        </p:nvSpPr>
        <p:spPr>
          <a:xfrm>
            <a:off x="838199" y="5941752"/>
            <a:ext cx="4598325" cy="433965"/>
          </a:xfrm>
          <a:prstGeom prst="rect">
            <a:avLst/>
          </a:prstGeom>
          <a:noFill/>
        </p:spPr>
        <p:txBody>
          <a:bodyPr wrap="square" rtlCol="0">
            <a:spAutoFit/>
          </a:bodyPr>
          <a:lstStyle/>
          <a:p>
            <a:pPr marL="228600" indent="-228600">
              <a:lnSpc>
                <a:spcPct val="90000"/>
              </a:lnSpc>
              <a:spcBef>
                <a:spcPts val="1000"/>
              </a:spcBef>
              <a:buFont typeface="Arial" panose="020B0604020202020204" pitchFamily="34" charset="0"/>
              <a:buChar char="•"/>
            </a:pPr>
            <a:r>
              <a:rPr lang="en-US" sz="2400" dirty="0">
                <a:solidFill>
                  <a:srgbClr val="0070C0"/>
                </a:solidFill>
                <a:latin typeface="Poppins" panose="00000500000000000000" pitchFamily="2" charset="0"/>
              </a:rPr>
              <a:t>3 months: 6000 dollars</a:t>
            </a:r>
          </a:p>
        </p:txBody>
      </p:sp>
      <p:sp>
        <p:nvSpPr>
          <p:cNvPr id="7" name="TextBox 6">
            <a:extLst>
              <a:ext uri="{FF2B5EF4-FFF2-40B4-BE49-F238E27FC236}">
                <a16:creationId xmlns:a16="http://schemas.microsoft.com/office/drawing/2014/main" id="{25FE52F0-BA5A-4229-90B9-EC5432C9D9D9}"/>
              </a:ext>
            </a:extLst>
          </p:cNvPr>
          <p:cNvSpPr txBox="1"/>
          <p:nvPr/>
        </p:nvSpPr>
        <p:spPr>
          <a:xfrm>
            <a:off x="838200" y="5226298"/>
            <a:ext cx="950843" cy="480131"/>
          </a:xfrm>
          <a:prstGeom prst="rect">
            <a:avLst/>
          </a:prstGeom>
          <a:noFill/>
        </p:spPr>
        <p:txBody>
          <a:bodyPr wrap="square" rtlCol="0">
            <a:spAutoFit/>
          </a:bodyPr>
          <a:lstStyle/>
          <a:p>
            <a:pPr>
              <a:lnSpc>
                <a:spcPct val="90000"/>
              </a:lnSpc>
              <a:spcBef>
                <a:spcPct val="0"/>
              </a:spcBef>
            </a:pPr>
            <a:r>
              <a:rPr lang="en-US" sz="2800" b="1" dirty="0">
                <a:solidFill>
                  <a:srgbClr val="002060"/>
                </a:solidFill>
                <a:latin typeface="inherit"/>
                <a:ea typeface="+mj-ea"/>
                <a:cs typeface="+mj-cs"/>
              </a:rPr>
              <a:t>FEE</a:t>
            </a:r>
          </a:p>
        </p:txBody>
      </p:sp>
      <p:sp>
        <p:nvSpPr>
          <p:cNvPr id="4" name="TextBox 3">
            <a:extLst>
              <a:ext uri="{FF2B5EF4-FFF2-40B4-BE49-F238E27FC236}">
                <a16:creationId xmlns:a16="http://schemas.microsoft.com/office/drawing/2014/main" id="{4AC2D84B-323F-4873-994E-D34322D43161}"/>
              </a:ext>
            </a:extLst>
          </p:cNvPr>
          <p:cNvSpPr txBox="1"/>
          <p:nvPr/>
        </p:nvSpPr>
        <p:spPr>
          <a:xfrm>
            <a:off x="838200" y="3104215"/>
            <a:ext cx="3722205" cy="461665"/>
          </a:xfrm>
          <a:prstGeom prst="rect">
            <a:avLst/>
          </a:prstGeom>
          <a:noFill/>
        </p:spPr>
        <p:txBody>
          <a:bodyPr wrap="square" rtlCol="0">
            <a:spAutoFit/>
          </a:bodyPr>
          <a:lstStyle/>
          <a:p>
            <a:r>
              <a:rPr lang="en-US" sz="2400" b="1" dirty="0">
                <a:solidFill>
                  <a:srgbClr val="002060"/>
                </a:solidFill>
                <a:latin typeface="inherit"/>
                <a:ea typeface="+mj-ea"/>
                <a:cs typeface="+mj-cs"/>
              </a:rPr>
              <a:t>SELECTION CRITERIA</a:t>
            </a:r>
          </a:p>
        </p:txBody>
      </p:sp>
      <p:sp>
        <p:nvSpPr>
          <p:cNvPr id="6" name="TextBox 5">
            <a:extLst>
              <a:ext uri="{FF2B5EF4-FFF2-40B4-BE49-F238E27FC236}">
                <a16:creationId xmlns:a16="http://schemas.microsoft.com/office/drawing/2014/main" id="{6ED6FAC4-CEF5-4958-8B22-AA7448CF8CAE}"/>
              </a:ext>
            </a:extLst>
          </p:cNvPr>
          <p:cNvSpPr txBox="1"/>
          <p:nvPr/>
        </p:nvSpPr>
        <p:spPr>
          <a:xfrm>
            <a:off x="838200" y="725156"/>
            <a:ext cx="2849217" cy="584775"/>
          </a:xfrm>
          <a:prstGeom prst="rect">
            <a:avLst/>
          </a:prstGeom>
          <a:noFill/>
        </p:spPr>
        <p:txBody>
          <a:bodyPr wrap="square" rtlCol="0">
            <a:spAutoFit/>
          </a:bodyPr>
          <a:lstStyle/>
          <a:p>
            <a:r>
              <a:rPr lang="en-US" sz="3200" b="1" dirty="0">
                <a:solidFill>
                  <a:srgbClr val="002060"/>
                </a:solidFill>
                <a:latin typeface="inherit"/>
                <a:ea typeface="+mj-ea"/>
                <a:cs typeface="+mj-cs"/>
              </a:rPr>
              <a:t>ELIGIBILITY</a:t>
            </a:r>
          </a:p>
        </p:txBody>
      </p:sp>
    </p:spTree>
    <p:extLst>
      <p:ext uri="{BB962C8B-B14F-4D97-AF65-F5344CB8AC3E}">
        <p14:creationId xmlns:p14="http://schemas.microsoft.com/office/powerpoint/2010/main" val="238979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C22DD-4458-24B0-92B4-34F4AD042F7C}"/>
              </a:ext>
            </a:extLst>
          </p:cNvPr>
          <p:cNvSpPr>
            <a:spLocks noGrp="1"/>
          </p:cNvSpPr>
          <p:nvPr>
            <p:ph type="title"/>
          </p:nvPr>
        </p:nvSpPr>
        <p:spPr/>
        <p:txBody>
          <a:bodyPr/>
          <a:lstStyle/>
          <a:p>
            <a:r>
              <a:rPr lang="en-US" sz="3200" b="1" dirty="0">
                <a:solidFill>
                  <a:srgbClr val="002060"/>
                </a:solidFill>
                <a:latin typeface="inherit"/>
              </a:rPr>
              <a:t>RESPONSIBILITIES</a:t>
            </a:r>
            <a:br>
              <a:rPr lang="en-US" b="0" i="0" dirty="0">
                <a:solidFill>
                  <a:srgbClr val="676B6D"/>
                </a:solidFill>
                <a:effectLst/>
                <a:latin typeface="Raleway" pitchFamily="2" charset="0"/>
              </a:rPr>
            </a:br>
            <a:endParaRPr lang="en-US" dirty="0"/>
          </a:p>
        </p:txBody>
      </p:sp>
      <p:sp>
        <p:nvSpPr>
          <p:cNvPr id="3" name="Content Placeholder 2">
            <a:extLst>
              <a:ext uri="{FF2B5EF4-FFF2-40B4-BE49-F238E27FC236}">
                <a16:creationId xmlns:a16="http://schemas.microsoft.com/office/drawing/2014/main" id="{CF5EFC5A-70C7-1841-BDD7-24B3E2A1D206}"/>
              </a:ext>
            </a:extLst>
          </p:cNvPr>
          <p:cNvSpPr>
            <a:spLocks noGrp="1"/>
          </p:cNvSpPr>
          <p:nvPr>
            <p:ph idx="1"/>
          </p:nvPr>
        </p:nvSpPr>
        <p:spPr/>
        <p:txBody>
          <a:bodyPr>
            <a:normAutofit/>
          </a:bodyPr>
          <a:lstStyle/>
          <a:p>
            <a:pPr algn="just">
              <a:buFont typeface="Arial" panose="020B0604020202020204" pitchFamily="34" charset="0"/>
              <a:buChar char="•"/>
            </a:pPr>
            <a:r>
              <a:rPr lang="en-US" b="1" dirty="0">
                <a:solidFill>
                  <a:srgbClr val="002060"/>
                </a:solidFill>
                <a:latin typeface="inherit"/>
                <a:ea typeface="+mj-ea"/>
                <a:cs typeface="+mj-cs"/>
              </a:rPr>
              <a:t>Clinics:</a:t>
            </a:r>
            <a:r>
              <a:rPr lang="en-US" sz="2400" b="0" i="0" dirty="0">
                <a:solidFill>
                  <a:srgbClr val="676B6D"/>
                </a:solidFill>
                <a:effectLst/>
                <a:latin typeface="Raleway" pitchFamily="2" charset="0"/>
              </a:rPr>
              <a:t> </a:t>
            </a:r>
            <a:r>
              <a:rPr lang="en-US" sz="2400" dirty="0">
                <a:solidFill>
                  <a:srgbClr val="0070C0"/>
                </a:solidFill>
                <a:latin typeface="Poppins" panose="00000500000000000000" pitchFamily="2" charset="0"/>
              </a:rPr>
              <a:t>2 days of clinics per week, visiting new cases of breast cancer and follow up of known cases of breast cancer.</a:t>
            </a:r>
          </a:p>
          <a:p>
            <a:pPr algn="just"/>
            <a:r>
              <a:rPr lang="en-US" b="1" dirty="0">
                <a:solidFill>
                  <a:srgbClr val="002060"/>
                </a:solidFill>
                <a:latin typeface="inherit"/>
                <a:ea typeface="+mj-ea"/>
                <a:cs typeface="+mj-cs"/>
              </a:rPr>
              <a:t>Ward:</a:t>
            </a:r>
            <a:r>
              <a:rPr lang="en-US" sz="2000" b="0" i="0" dirty="0">
                <a:solidFill>
                  <a:srgbClr val="676B6D"/>
                </a:solidFill>
                <a:effectLst/>
                <a:latin typeface="Raleway" pitchFamily="2" charset="0"/>
              </a:rPr>
              <a:t> </a:t>
            </a:r>
            <a:r>
              <a:rPr lang="en-US" sz="2400" dirty="0">
                <a:solidFill>
                  <a:srgbClr val="0070C0"/>
                </a:solidFill>
                <a:latin typeface="Poppins" panose="00000500000000000000" pitchFamily="2" charset="0"/>
              </a:rPr>
              <a:t>Attend to ward round together with the breast team 1 day per week.</a:t>
            </a:r>
          </a:p>
          <a:p>
            <a:pPr algn="just">
              <a:buFont typeface="Arial" panose="020B0604020202020204" pitchFamily="34" charset="0"/>
              <a:buChar char="•"/>
            </a:pPr>
            <a:r>
              <a:rPr lang="en-US" b="1" dirty="0">
                <a:solidFill>
                  <a:srgbClr val="002060"/>
                </a:solidFill>
                <a:latin typeface="inherit"/>
                <a:ea typeface="+mj-ea"/>
                <a:cs typeface="+mj-cs"/>
              </a:rPr>
              <a:t>Surgery:</a:t>
            </a:r>
            <a:r>
              <a:rPr lang="en-US" sz="2400" b="0" i="0" dirty="0">
                <a:solidFill>
                  <a:srgbClr val="676B6D"/>
                </a:solidFill>
                <a:effectLst/>
                <a:latin typeface="Raleway" pitchFamily="2" charset="0"/>
              </a:rPr>
              <a:t> </a:t>
            </a:r>
            <a:r>
              <a:rPr lang="en-US" sz="2400" dirty="0">
                <a:solidFill>
                  <a:srgbClr val="0070C0"/>
                </a:solidFill>
                <a:latin typeface="Poppins" panose="00000500000000000000" pitchFamily="2" charset="0"/>
              </a:rPr>
              <a:t>Fellowships assist in breast surgeries 2-3 days per week.</a:t>
            </a:r>
          </a:p>
          <a:p>
            <a:pPr algn="just">
              <a:buFont typeface="Arial" panose="020B0604020202020204" pitchFamily="34" charset="0"/>
              <a:buChar char="•"/>
            </a:pPr>
            <a:r>
              <a:rPr lang="en-US" b="1" dirty="0">
                <a:solidFill>
                  <a:srgbClr val="002060"/>
                </a:solidFill>
                <a:latin typeface="inherit"/>
                <a:ea typeface="+mj-ea"/>
                <a:cs typeface="+mj-cs"/>
              </a:rPr>
              <a:t>Teaching:</a:t>
            </a:r>
            <a:r>
              <a:rPr lang="en-US" sz="2400" b="0" i="0" dirty="0">
                <a:solidFill>
                  <a:srgbClr val="676B6D"/>
                </a:solidFill>
                <a:effectLst/>
                <a:latin typeface="Raleway" pitchFamily="2" charset="0"/>
              </a:rPr>
              <a:t> </a:t>
            </a:r>
            <a:r>
              <a:rPr lang="en-US" sz="2400" dirty="0">
                <a:solidFill>
                  <a:srgbClr val="0070C0"/>
                </a:solidFill>
                <a:latin typeface="Poppins" panose="00000500000000000000" pitchFamily="2" charset="0"/>
              </a:rPr>
              <a:t>Fellowships are participated in weekly MDT conferences, tumor boards and journal club. They are expected to join at the research activities of the department.</a:t>
            </a:r>
          </a:p>
        </p:txBody>
      </p:sp>
    </p:spTree>
    <p:extLst>
      <p:ext uri="{BB962C8B-B14F-4D97-AF65-F5344CB8AC3E}">
        <p14:creationId xmlns:p14="http://schemas.microsoft.com/office/powerpoint/2010/main" val="39997444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EACCF-C0B0-E150-3832-7465E977CD53}"/>
              </a:ext>
            </a:extLst>
          </p:cNvPr>
          <p:cNvSpPr>
            <a:spLocks noGrp="1"/>
          </p:cNvSpPr>
          <p:nvPr>
            <p:ph type="title"/>
          </p:nvPr>
        </p:nvSpPr>
        <p:spPr>
          <a:xfrm>
            <a:off x="838200" y="620481"/>
            <a:ext cx="2978426" cy="760528"/>
          </a:xfrm>
        </p:spPr>
        <p:txBody>
          <a:bodyPr>
            <a:normAutofit/>
          </a:bodyPr>
          <a:lstStyle/>
          <a:p>
            <a:r>
              <a:rPr lang="en-US" sz="3200" b="1" dirty="0">
                <a:solidFill>
                  <a:srgbClr val="002060"/>
                </a:solidFill>
                <a:latin typeface="inherit"/>
              </a:rPr>
              <a:t>APPLICATION</a:t>
            </a:r>
          </a:p>
        </p:txBody>
      </p:sp>
      <p:sp>
        <p:nvSpPr>
          <p:cNvPr id="3" name="Content Placeholder 2">
            <a:extLst>
              <a:ext uri="{FF2B5EF4-FFF2-40B4-BE49-F238E27FC236}">
                <a16:creationId xmlns:a16="http://schemas.microsoft.com/office/drawing/2014/main" id="{8A21A958-B136-6605-2C55-ED850C151AB6}"/>
              </a:ext>
            </a:extLst>
          </p:cNvPr>
          <p:cNvSpPr>
            <a:spLocks noGrp="1"/>
          </p:cNvSpPr>
          <p:nvPr>
            <p:ph idx="1"/>
          </p:nvPr>
        </p:nvSpPr>
        <p:spPr>
          <a:xfrm>
            <a:off x="838200" y="1381009"/>
            <a:ext cx="10515600" cy="4351338"/>
          </a:xfrm>
        </p:spPr>
        <p:txBody>
          <a:bodyPr>
            <a:normAutofit/>
          </a:bodyPr>
          <a:lstStyle/>
          <a:p>
            <a:pPr algn="l"/>
            <a:endParaRPr lang="en-US" sz="2400" b="1" i="0" dirty="0">
              <a:solidFill>
                <a:srgbClr val="676B6D"/>
              </a:solidFill>
              <a:effectLst/>
              <a:latin typeface="Raleway" pitchFamily="2" charset="0"/>
            </a:endParaRPr>
          </a:p>
          <a:p>
            <a:pPr algn="just"/>
            <a:r>
              <a:rPr lang="en-US" sz="2400" dirty="0">
                <a:solidFill>
                  <a:srgbClr val="0070C0"/>
                </a:solidFill>
                <a:latin typeface="Poppins" panose="00000500000000000000" pitchFamily="2" charset="0"/>
              </a:rPr>
              <a:t>To apply for the Clinical Program Advanced Skills Training Diploma in Breast Cancer Surgery, please submit the completed Application Form via email address </a:t>
            </a:r>
            <a:r>
              <a:rPr lang="en-US" sz="2400" i="1" u="sng" dirty="0">
                <a:solidFill>
                  <a:srgbClr val="0070C0"/>
                </a:solidFill>
                <a:latin typeface="Poppins" panose="00000500000000000000" pitchFamily="2" charset="0"/>
              </a:rPr>
              <a:t>akramimd2@gmail.com</a:t>
            </a:r>
          </a:p>
          <a:p>
            <a:pPr algn="just"/>
            <a:r>
              <a:rPr lang="en-US" sz="2400" dirty="0">
                <a:solidFill>
                  <a:srgbClr val="0070C0"/>
                </a:solidFill>
                <a:latin typeface="Poppins" panose="00000500000000000000" pitchFamily="2" charset="0"/>
              </a:rPr>
              <a:t>Once received and evaluated your information, you will receive the notification of acceptance or non acceptance and more information about details.</a:t>
            </a:r>
          </a:p>
          <a:p>
            <a:endParaRPr lang="en-US" altLang="en-US" b="1" dirty="0">
              <a:solidFill>
                <a:srgbClr val="002060"/>
              </a:solidFill>
              <a:latin typeface="inherit"/>
              <a:ea typeface="+mj-ea"/>
              <a:cs typeface="+mj-cs"/>
            </a:endParaRPr>
          </a:p>
          <a:p>
            <a:r>
              <a:rPr lang="en-US" altLang="en-US" b="1" dirty="0">
                <a:solidFill>
                  <a:srgbClr val="002060"/>
                </a:solidFill>
                <a:latin typeface="inherit"/>
                <a:ea typeface="+mj-ea"/>
                <a:cs typeface="+mj-cs"/>
              </a:rPr>
              <a:t>Application deadline: </a:t>
            </a:r>
            <a:r>
              <a:rPr lang="fa-IR" altLang="en-US" sz="2400" dirty="0">
                <a:solidFill>
                  <a:srgbClr val="0070C0"/>
                </a:solidFill>
                <a:latin typeface="Poppins" panose="00000500000000000000" pitchFamily="2" charset="0"/>
              </a:rPr>
              <a:t>01</a:t>
            </a:r>
            <a:r>
              <a:rPr lang="en-US" altLang="en-US" sz="2400" dirty="0">
                <a:solidFill>
                  <a:srgbClr val="0070C0"/>
                </a:solidFill>
                <a:latin typeface="Poppins" panose="00000500000000000000" pitchFamily="2" charset="0"/>
              </a:rPr>
              <a:t>/</a:t>
            </a:r>
            <a:r>
              <a:rPr lang="fa-IR" altLang="en-US" sz="2400" dirty="0">
                <a:solidFill>
                  <a:srgbClr val="0070C0"/>
                </a:solidFill>
                <a:latin typeface="Poppins" panose="00000500000000000000" pitchFamily="2" charset="0"/>
              </a:rPr>
              <a:t>10</a:t>
            </a:r>
            <a:r>
              <a:rPr lang="en-US" altLang="en-US" sz="2400" dirty="0">
                <a:solidFill>
                  <a:srgbClr val="0070C0"/>
                </a:solidFill>
                <a:latin typeface="Poppins" panose="00000500000000000000" pitchFamily="2" charset="0"/>
              </a:rPr>
              <a:t>/2024</a:t>
            </a:r>
          </a:p>
          <a:p>
            <a:r>
              <a:rPr lang="en-US" b="1" dirty="0">
                <a:solidFill>
                  <a:srgbClr val="002060"/>
                </a:solidFill>
                <a:latin typeface="inherit"/>
                <a:ea typeface="+mj-ea"/>
                <a:cs typeface="+mj-cs"/>
              </a:rPr>
              <a:t>Notification of acceptance:</a:t>
            </a:r>
            <a:r>
              <a:rPr lang="en-US" sz="2400" b="1" i="0" dirty="0">
                <a:solidFill>
                  <a:srgbClr val="676B6D"/>
                </a:solidFill>
                <a:effectLst/>
                <a:latin typeface="Poppins" panose="00000500000000000000" pitchFamily="2" charset="0"/>
                <a:cs typeface="Poppins" panose="00000500000000000000" pitchFamily="2" charset="0"/>
              </a:rPr>
              <a:t> </a:t>
            </a:r>
            <a:r>
              <a:rPr lang="en-US" sz="2400" dirty="0">
                <a:solidFill>
                  <a:srgbClr val="0070C0"/>
                </a:solidFill>
                <a:latin typeface="Poppins" panose="00000500000000000000" pitchFamily="2" charset="0"/>
              </a:rPr>
              <a:t>till 10/</a:t>
            </a:r>
            <a:r>
              <a:rPr lang="fa-IR" sz="2400" dirty="0">
                <a:solidFill>
                  <a:srgbClr val="0070C0"/>
                </a:solidFill>
                <a:latin typeface="Poppins" panose="00000500000000000000" pitchFamily="2" charset="0"/>
              </a:rPr>
              <a:t>10</a:t>
            </a:r>
            <a:r>
              <a:rPr lang="en-US" sz="2400" dirty="0">
                <a:solidFill>
                  <a:srgbClr val="0070C0"/>
                </a:solidFill>
                <a:latin typeface="Poppins" panose="00000500000000000000" pitchFamily="2" charset="0"/>
              </a:rPr>
              <a:t>/2024</a:t>
            </a:r>
          </a:p>
          <a:p>
            <a:endParaRPr lang="en-US" sz="2400" dirty="0"/>
          </a:p>
        </p:txBody>
      </p:sp>
    </p:spTree>
    <p:extLst>
      <p:ext uri="{BB962C8B-B14F-4D97-AF65-F5344CB8AC3E}">
        <p14:creationId xmlns:p14="http://schemas.microsoft.com/office/powerpoint/2010/main" val="4132574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E777B03C-07E1-B755-E8C4-15641639A9F5}"/>
              </a:ext>
            </a:extLst>
          </p:cNvPr>
          <p:cNvSpPr>
            <a:spLocks noGrp="1" noChangeArrowheads="1"/>
          </p:cNvSpPr>
          <p:nvPr>
            <p:ph idx="1"/>
          </p:nvPr>
        </p:nvSpPr>
        <p:spPr bwMode="auto">
          <a:xfrm>
            <a:off x="276351" y="37302"/>
            <a:ext cx="10967906" cy="678339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676B6D"/>
              </a:solidFill>
              <a:effectLst/>
              <a:latin typeface="Raleway"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dirty="0">
              <a:solidFill>
                <a:srgbClr val="676B6D"/>
              </a:solidFill>
              <a:latin typeface="Raleway" pitchFamily="2" charset="0"/>
            </a:endParaRPr>
          </a:p>
          <a:p>
            <a:pPr marL="0" marR="0" lvl="0" indent="0" eaLnBrk="1" fontAlgn="base" hangingPunct="1">
              <a:spcAft>
                <a:spcPct val="0"/>
              </a:spcAft>
              <a:buClrTx/>
              <a:buSzTx/>
              <a:buNone/>
              <a:tabLst/>
            </a:pPr>
            <a:r>
              <a:rPr lang="en-US" altLang="en-US" sz="3200" b="1" dirty="0">
                <a:solidFill>
                  <a:srgbClr val="002060"/>
                </a:solidFill>
                <a:latin typeface="inherit"/>
                <a:ea typeface="+mj-ea"/>
                <a:cs typeface="+mj-cs"/>
              </a:rPr>
              <a:t>Application</a:t>
            </a:r>
            <a:r>
              <a:rPr lang="en-US" altLang="en-US" sz="2400" b="1" dirty="0">
                <a:solidFill>
                  <a:srgbClr val="0070C0"/>
                </a:solidFill>
                <a:latin typeface="inherit"/>
                <a:ea typeface="+mj-ea"/>
                <a:cs typeface="+mj-cs"/>
              </a:rPr>
              <a:t> </a:t>
            </a:r>
            <a:r>
              <a:rPr lang="en-US" altLang="en-US" sz="3200" b="1" dirty="0">
                <a:solidFill>
                  <a:srgbClr val="002060"/>
                </a:solidFill>
                <a:latin typeface="inherit"/>
                <a:ea typeface="+mj-ea"/>
                <a:cs typeface="+mj-cs"/>
              </a:rPr>
              <a:t>Form</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dirty="0">
              <a:solidFill>
                <a:srgbClr val="676B6D"/>
              </a:solidFill>
              <a:latin typeface="Raleway"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Last name: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First name: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0070C0"/>
              </a:solidFill>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Position:</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Organization:</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0070C0"/>
              </a:solidFill>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City / Town:</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Country:</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0070C0"/>
              </a:solidFill>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E-mail:</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Telephone number:</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Passport number:</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0070C0"/>
              </a:solidFill>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70C0"/>
                </a:solidFill>
                <a:latin typeface="Poppins" panose="00000500000000000000" pitchFamily="2" charset="0"/>
              </a:rPr>
              <a:t>considerations: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5774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2253</TotalTime>
  <Words>498</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inherit</vt:lpstr>
      <vt:lpstr>Poppins</vt:lpstr>
      <vt:lpstr>Raleway</vt:lpstr>
      <vt:lpstr>Office Theme</vt:lpstr>
      <vt:lpstr>ADVANCED SKILLS TRAINING DIPLOMA  IN  BREAST CANCER SURGERY (3 MONTHS)</vt:lpstr>
      <vt:lpstr>Program Director</vt:lpstr>
      <vt:lpstr>DESCRIPTION</vt:lpstr>
      <vt:lpstr>You will obtain specialization in breast surgery fields</vt:lpstr>
      <vt:lpstr>     General Surgeons or last year training residents in General Surgery. Plastic surgeons or plastic surgery fellows. Oncologic surgeons or oncologic surgery fellows.  </vt:lpstr>
      <vt:lpstr>RESPONSIBILITIES </vt:lpstr>
      <vt:lpstr>APPLICATION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DIRECTOR </dc:title>
  <dc:creator>msi</dc:creator>
  <cp:lastModifiedBy>Bahman Nazemzadegan</cp:lastModifiedBy>
  <cp:revision>72</cp:revision>
  <dcterms:created xsi:type="dcterms:W3CDTF">2024-02-03T15:48:52Z</dcterms:created>
  <dcterms:modified xsi:type="dcterms:W3CDTF">2024-05-25T17:41:52Z</dcterms:modified>
</cp:coreProperties>
</file>